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ITC Avant Garde Gothic" panose="020B0604020202020204" charset="0"/>
      <p:regular r:id="rId15"/>
    </p:embeddedFont>
    <p:embeddedFont>
      <p:font typeface="ITC Avant Garde Gothic Bold" panose="020B0604020202020204" charset="0"/>
      <p:regular r:id="rId16"/>
    </p:embeddedFont>
    <p:embeddedFont>
      <p:font typeface="Source Serif Pro" panose="02040603050405020204" pitchFamily="18" charset="0"/>
      <p:regular r:id="rId17"/>
      <p:bold r:id="rId18"/>
      <p:italic r:id="rId19"/>
      <p:boldItalic r:id="rId20"/>
    </p:embeddedFont>
    <p:embeddedFont>
      <p:font typeface="Source Serif Pro Bold" panose="02040803050405020204" pitchFamily="18" charset="0"/>
      <p:regular r:id="rId21"/>
      <p:bold r:id="rId22"/>
    </p:embeddedFont>
    <p:embeddedFont>
      <p:font typeface="Times New Roman MT" panose="020B0604020202020204" charset="0"/>
      <p:regular r:id="rId23"/>
    </p:embeddedFont>
    <p:embeddedFont>
      <p:font typeface="Times New Roman MT Bold" panose="020B0604020202020204" charset="0"/>
      <p:regular r:id="rId24"/>
    </p:embeddedFont>
    <p:embeddedFont>
      <p:font typeface="Trend Slab Four" panose="020B0604020202020204" charset="0"/>
      <p:regular r:id="rId25"/>
    </p:embeddedFont>
    <p:embeddedFont>
      <p:font typeface="TT Fors" panose="020B0604020202020204" charset="0"/>
      <p:regular r:id="rId26"/>
    </p:embeddedFont>
    <p:embeddedFont>
      <p:font typeface="TT Fors Bold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8A3443-C726-35A8-1F6A-61962D6776E8}" v="6" dt="2025-11-16T15:55:15.743"/>
    <p1510:client id="{FF806F53-7277-5169-CC41-A3556F03A097}" v="19" dt="2025-11-18T15:24:58.8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1D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833290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3290" cy="1593725"/>
            </a:xfrm>
            <a:custGeom>
              <a:avLst/>
              <a:gdLst/>
              <a:ahLst/>
              <a:cxnLst/>
              <a:rect l="l" t="t" r="r" b="b"/>
              <a:pathLst>
                <a:path w="2833290" h="1593725">
                  <a:moveTo>
                    <a:pt x="0" y="0"/>
                  </a:moveTo>
                  <a:lnTo>
                    <a:pt x="2833290" y="0"/>
                  </a:lnTo>
                  <a:lnTo>
                    <a:pt x="283329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t="-9222" b="-92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666750" y="588169"/>
            <a:ext cx="17055727" cy="4863394"/>
            <a:chOff x="0" y="-104775"/>
            <a:chExt cx="22740969" cy="6484526"/>
          </a:xfrm>
        </p:grpSpPr>
        <p:sp>
          <p:nvSpPr>
            <p:cNvPr id="5" name="TextBox 5"/>
            <p:cNvSpPr txBox="1"/>
            <p:nvPr/>
          </p:nvSpPr>
          <p:spPr>
            <a:xfrm>
              <a:off x="0" y="1193800"/>
              <a:ext cx="22740969" cy="51859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999"/>
                </a:lnSpc>
              </a:pPr>
              <a:r>
                <a:rPr lang="en-US" sz="9950" spc="-299" dirty="0">
                  <a:solidFill>
                    <a:srgbClr val="FFFF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Indian states and union territories by literacy rate</a:t>
              </a:r>
            </a:p>
            <a:p>
              <a:pPr marL="0" lvl="0" indent="0" algn="ctr">
                <a:lnSpc>
                  <a:spcPts val="9999"/>
                </a:lnSpc>
              </a:pPr>
              <a:endParaRPr lang="en-US" sz="9999" spc="-299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04775"/>
              <a:ext cx="22740969" cy="6263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3474" y="9181465"/>
            <a:ext cx="7194651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40"/>
              </a:lnSpc>
            </a:pPr>
            <a:r>
              <a:rPr lang="en-US" sz="2600" b="1">
                <a:solidFill>
                  <a:srgbClr val="DBE9FF"/>
                </a:solidFill>
                <a:latin typeface="TT Fors Bold"/>
                <a:ea typeface="TT Fors Bold"/>
                <a:cs typeface="TT Fors Bold"/>
                <a:sym typeface="TT Fors Bold"/>
              </a:rPr>
              <a:t>Presented by Yaamini Sree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079005" y="3312567"/>
            <a:ext cx="11180295" cy="6624325"/>
          </a:xfrm>
          <a:custGeom>
            <a:avLst/>
            <a:gdLst/>
            <a:ahLst/>
            <a:cxnLst/>
            <a:rect l="l" t="t" r="r" b="b"/>
            <a:pathLst>
              <a:path w="11180295" h="6624325">
                <a:moveTo>
                  <a:pt x="0" y="0"/>
                </a:moveTo>
                <a:lnTo>
                  <a:pt x="11180295" y="0"/>
                </a:lnTo>
                <a:lnTo>
                  <a:pt x="11180295" y="6624325"/>
                </a:lnTo>
                <a:lnTo>
                  <a:pt x="0" y="66243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04924" y="310254"/>
            <a:ext cx="17916185" cy="1059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 spc="-240" dirty="0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Regional &amp; State Literacy </a:t>
            </a:r>
            <a:r>
              <a:rPr lang="en-US" sz="8000" spc="-240" dirty="0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Insights</a:t>
            </a:r>
            <a:endParaRPr lang="en-US" sz="8000" u="none" strike="noStrike" spc="-240" dirty="0">
              <a:solidFill>
                <a:srgbClr val="DBE9FF"/>
              </a:solidFill>
              <a:latin typeface="Times New Roman MT"/>
              <a:ea typeface="Times New Roman MT"/>
              <a:cs typeface="Times New Roman M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77924" y="1550817"/>
            <a:ext cx="17713450" cy="26930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759"/>
              </a:lnSpc>
            </a:pPr>
            <a:r>
              <a:rPr lang="en-US" sz="4799" b="1" spc="-143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Visuals:</a:t>
            </a:r>
          </a:p>
          <a:p>
            <a:pPr algn="just">
              <a:lnSpc>
                <a:spcPts val="3839"/>
              </a:lnSpc>
              <a:spcBef>
                <a:spcPct val="0"/>
              </a:spcBef>
            </a:pPr>
            <a:r>
              <a:rPr lang="en-US" sz="3199" spc="-95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Horizontal Bar Charts: Total, Male, Female Literacy by State (2011, 2017, 2024) </a:t>
            </a:r>
          </a:p>
          <a:p>
            <a:pPr algn="just">
              <a:lnSpc>
                <a:spcPts val="3839"/>
              </a:lnSpc>
              <a:spcBef>
                <a:spcPct val="0"/>
              </a:spcBef>
            </a:pPr>
            <a:endParaRPr lang="en-US" sz="3199" spc="-95">
              <a:solidFill>
                <a:srgbClr val="DBE9FF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  <a:p>
            <a:pPr algn="just">
              <a:lnSpc>
                <a:spcPts val="3839"/>
              </a:lnSpc>
              <a:spcBef>
                <a:spcPct val="0"/>
              </a:spcBef>
            </a:pPr>
            <a:r>
              <a:rPr lang="en-US" sz="3199" spc="-95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Average Literacy Rate by Region</a:t>
            </a:r>
          </a:p>
          <a:p>
            <a:pPr algn="just">
              <a:lnSpc>
                <a:spcPts val="3839"/>
              </a:lnSpc>
              <a:spcBef>
                <a:spcPct val="0"/>
              </a:spcBef>
            </a:pPr>
            <a:endParaRPr lang="en-US" sz="3199" spc="-95">
              <a:solidFill>
                <a:srgbClr val="DBE9FF"/>
              </a:solidFill>
              <a:latin typeface="Times New Roman MT"/>
              <a:ea typeface="Times New Roman MT"/>
              <a:cs typeface="Times New Roman MT"/>
              <a:sym typeface="Times New Roman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571027" y="4444358"/>
            <a:ext cx="8392455" cy="5528530"/>
          </a:xfrm>
          <a:custGeom>
            <a:avLst/>
            <a:gdLst/>
            <a:ahLst/>
            <a:cxnLst/>
            <a:rect l="l" t="t" r="r" b="b"/>
            <a:pathLst>
              <a:path w="8392455" h="5528530">
                <a:moveTo>
                  <a:pt x="0" y="0"/>
                </a:moveTo>
                <a:lnTo>
                  <a:pt x="8392455" y="0"/>
                </a:lnTo>
                <a:lnTo>
                  <a:pt x="8392455" y="5528530"/>
                </a:lnTo>
                <a:lnTo>
                  <a:pt x="0" y="55285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14489" y="542925"/>
            <a:ext cx="3648993" cy="3780954"/>
          </a:xfrm>
          <a:custGeom>
            <a:avLst/>
            <a:gdLst/>
            <a:ahLst/>
            <a:cxnLst/>
            <a:rect l="l" t="t" r="r" b="b"/>
            <a:pathLst>
              <a:path w="3648993" h="3780954">
                <a:moveTo>
                  <a:pt x="0" y="0"/>
                </a:moveTo>
                <a:lnTo>
                  <a:pt x="3648993" y="0"/>
                </a:lnTo>
                <a:lnTo>
                  <a:pt x="3648993" y="3780954"/>
                </a:lnTo>
                <a:lnTo>
                  <a:pt x="0" y="37809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72494" y="1743799"/>
            <a:ext cx="8304085" cy="4930551"/>
          </a:xfrm>
          <a:custGeom>
            <a:avLst/>
            <a:gdLst/>
            <a:ahLst/>
            <a:cxnLst/>
            <a:rect l="l" t="t" r="r" b="b"/>
            <a:pathLst>
              <a:path w="8304085" h="4930551">
                <a:moveTo>
                  <a:pt x="0" y="0"/>
                </a:moveTo>
                <a:lnTo>
                  <a:pt x="8304086" y="0"/>
                </a:lnTo>
                <a:lnTo>
                  <a:pt x="8304086" y="4930551"/>
                </a:lnTo>
                <a:lnTo>
                  <a:pt x="0" y="49305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2494" y="476250"/>
            <a:ext cx="8926788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39"/>
              </a:lnSpc>
              <a:spcBef>
                <a:spcPct val="0"/>
              </a:spcBef>
            </a:pPr>
            <a:r>
              <a:rPr lang="en-US" sz="3199" b="1" spc="-95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Top</a:t>
            </a:r>
            <a:r>
              <a:rPr lang="en-US" sz="3199" b="1" u="none" strike="noStrike" spc="-95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10 States by Literacy Improvement (2011–2024) (Scatter Plot)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299282" y="476250"/>
            <a:ext cx="4772620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39"/>
              </a:lnSpc>
              <a:spcBef>
                <a:spcPct val="0"/>
              </a:spcBef>
            </a:pPr>
            <a:r>
              <a:rPr lang="en-US" sz="3199" b="1" u="none" strike="noStrike" spc="-95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Overall Average Population by</a:t>
            </a:r>
          </a:p>
          <a:p>
            <a:pPr marL="0" lvl="0" indent="0" algn="l">
              <a:lnSpc>
                <a:spcPts val="3839"/>
              </a:lnSpc>
              <a:spcBef>
                <a:spcPct val="0"/>
              </a:spcBef>
            </a:pPr>
            <a:r>
              <a:rPr lang="en-US" sz="3199" b="1" u="none" strike="noStrike" spc="-95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 Decade (1951–2024)</a:t>
            </a:r>
          </a:p>
          <a:p>
            <a:pPr marL="0" lvl="0" indent="0" algn="l">
              <a:lnSpc>
                <a:spcPts val="3839"/>
              </a:lnSpc>
              <a:spcBef>
                <a:spcPct val="0"/>
              </a:spcBef>
            </a:pPr>
            <a:endParaRPr lang="en-US" sz="3199" b="1" u="none" strike="noStrike" spc="-95">
              <a:solidFill>
                <a:srgbClr val="DBE9FF"/>
              </a:solidFill>
              <a:latin typeface="Times New Roman MT Bold"/>
              <a:ea typeface="Times New Roman MT Bold"/>
              <a:cs typeface="Times New Roman MT Bold"/>
              <a:sym typeface="Times New Roman MT 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1879601"/>
            <a:ext cx="17248471" cy="5634587"/>
            <a:chOff x="0" y="0"/>
            <a:chExt cx="22997961" cy="7512783"/>
          </a:xfrm>
        </p:grpSpPr>
        <p:sp>
          <p:nvSpPr>
            <p:cNvPr id="3" name="TextBox 3"/>
            <p:cNvSpPr txBox="1"/>
            <p:nvPr/>
          </p:nvSpPr>
          <p:spPr>
            <a:xfrm>
              <a:off x="0" y="-38100"/>
              <a:ext cx="22997961" cy="4682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81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482708"/>
              <a:ext cx="22997961" cy="7030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44320" lvl="1" indent="-372160" algn="l">
                <a:lnSpc>
                  <a:spcPts val="4137"/>
                </a:lnSpc>
                <a:buFont typeface="Arial"/>
                <a:buChar char="•"/>
              </a:pPr>
              <a:r>
                <a:rPr lang="en-US" sz="3447" spc="-103">
                  <a:solidFill>
                    <a:srgbClr val="FFFF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Successfully scrap</a:t>
              </a:r>
              <a:r>
                <a:rPr lang="en-US" sz="3447" u="none" strike="noStrike" spc="-103">
                  <a:solidFill>
                    <a:srgbClr val="FFFF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ed and consolidated literacy rate data for Indian states/UTs from Wikipedia.</a:t>
              </a:r>
            </a:p>
            <a:p>
              <a:pPr algn="l">
                <a:lnSpc>
                  <a:spcPts val="4137"/>
                </a:lnSpc>
              </a:pPr>
              <a:endParaRPr lang="en-US" sz="3447" u="none" strike="noStrike" spc="-103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  <a:p>
              <a:pPr marL="744320" lvl="1" indent="-372160" algn="l">
                <a:lnSpc>
                  <a:spcPts val="4137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447" u="none" strike="noStrike" spc="-103">
                  <a:solidFill>
                    <a:srgbClr val="FFFF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Cleaned, standardized, and processed the dataset for accurate analysis.</a:t>
              </a:r>
            </a:p>
            <a:p>
              <a:pPr algn="l">
                <a:lnSpc>
                  <a:spcPts val="4137"/>
                </a:lnSpc>
                <a:spcBef>
                  <a:spcPct val="0"/>
                </a:spcBef>
              </a:pPr>
              <a:endParaRPr lang="en-US" sz="3447" u="none" strike="noStrike" spc="-103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  <a:p>
              <a:pPr marL="744320" lvl="1" indent="-372160" algn="l">
                <a:lnSpc>
                  <a:spcPts val="4137"/>
                </a:lnSpc>
                <a:buFont typeface="Arial"/>
                <a:buChar char="•"/>
              </a:pPr>
              <a:r>
                <a:rPr lang="en-US" sz="3447" u="none" strike="noStrike" spc="-103">
                  <a:solidFill>
                    <a:srgbClr val="FFFF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Generated visualizations and interactive maps to highlight trends, gender gaps, and state-wise improvements.</a:t>
              </a:r>
            </a:p>
            <a:p>
              <a:pPr algn="l">
                <a:lnSpc>
                  <a:spcPts val="4137"/>
                </a:lnSpc>
              </a:pPr>
              <a:endParaRPr lang="en-US" sz="3447" u="none" strike="noStrike" spc="-103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  <a:p>
              <a:pPr marL="744320" lvl="1" indent="-372160" algn="l">
                <a:lnSpc>
                  <a:spcPts val="4137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447" u="none" strike="noStrike" spc="-103">
                  <a:solidFill>
                    <a:srgbClr val="FFFF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Provides a reusable framework for extracting, analyzing, and presenting structured data from web sources.</a:t>
              </a:r>
            </a:p>
            <a:p>
              <a:pPr marL="0" lvl="0" indent="0" algn="l">
                <a:lnSpc>
                  <a:spcPts val="4137"/>
                </a:lnSpc>
                <a:spcBef>
                  <a:spcPct val="0"/>
                </a:spcBef>
              </a:pPr>
              <a:endParaRPr lang="en-US" sz="3447" u="none" strike="noStrike" spc="-103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4588929" y="1273175"/>
            <a:ext cx="8005546" cy="8005546"/>
          </a:xfrm>
          <a:custGeom>
            <a:avLst/>
            <a:gdLst/>
            <a:ahLst/>
            <a:cxnLst/>
            <a:rect l="l" t="t" r="r" b="b"/>
            <a:pathLst>
              <a:path w="8005546" h="8005546">
                <a:moveTo>
                  <a:pt x="0" y="0"/>
                </a:moveTo>
                <a:lnTo>
                  <a:pt x="8005545" y="0"/>
                </a:lnTo>
                <a:lnTo>
                  <a:pt x="8005545" y="8005546"/>
                </a:lnTo>
                <a:lnTo>
                  <a:pt x="0" y="80055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66750" y="657225"/>
            <a:ext cx="6886575" cy="1222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b="1" spc="-240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Conclusion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81575" y="7829357"/>
            <a:ext cx="8324850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40"/>
              </a:lnSpc>
            </a:pPr>
            <a:r>
              <a:rPr lang="en-US" sz="2600">
                <a:solidFill>
                  <a:srgbClr val="DBE9FF"/>
                </a:solidFill>
                <a:latin typeface="TT Fors"/>
                <a:ea typeface="TT Fors"/>
                <a:cs typeface="TT Fors"/>
                <a:sym typeface="TT Fors"/>
              </a:rPr>
              <a:t>– Kofi Annan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247618" y="5949118"/>
            <a:ext cx="14077950" cy="1896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00"/>
              </a:lnSpc>
              <a:spcBef>
                <a:spcPct val="0"/>
              </a:spcBef>
            </a:pPr>
            <a:r>
              <a:rPr lang="en-US" sz="6800" u="none" strike="noStrike" spc="-204">
                <a:solidFill>
                  <a:srgbClr val="DBE9FF"/>
                </a:solidFill>
                <a:latin typeface="ITC Avant Garde Gothic"/>
                <a:ea typeface="ITC Avant Garde Gothic"/>
                <a:cs typeface="ITC Avant Garde Gothic"/>
                <a:sym typeface="ITC Avant Garde Gothic"/>
              </a:rPr>
              <a:t>“Literacy is a bridge from misery to hope.”</a:t>
            </a:r>
          </a:p>
        </p:txBody>
      </p:sp>
      <p:sp>
        <p:nvSpPr>
          <p:cNvPr id="4" name="Freeform 4"/>
          <p:cNvSpPr/>
          <p:nvPr/>
        </p:nvSpPr>
        <p:spPr>
          <a:xfrm>
            <a:off x="8383882" y="4927699"/>
            <a:ext cx="1060467" cy="817524"/>
          </a:xfrm>
          <a:custGeom>
            <a:avLst/>
            <a:gdLst/>
            <a:ahLst/>
            <a:cxnLst/>
            <a:rect l="l" t="t" r="r" b="b"/>
            <a:pathLst>
              <a:path w="1060467" h="817524">
                <a:moveTo>
                  <a:pt x="0" y="0"/>
                </a:moveTo>
                <a:lnTo>
                  <a:pt x="1060468" y="0"/>
                </a:lnTo>
                <a:lnTo>
                  <a:pt x="1060468" y="817524"/>
                </a:lnTo>
                <a:lnTo>
                  <a:pt x="0" y="8175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468667" y="195745"/>
            <a:ext cx="17350665" cy="2774723"/>
            <a:chOff x="0" y="0"/>
            <a:chExt cx="23134220" cy="3699631"/>
          </a:xfrm>
        </p:grpSpPr>
        <p:sp>
          <p:nvSpPr>
            <p:cNvPr id="6" name="TextBox 6"/>
            <p:cNvSpPr txBox="1"/>
            <p:nvPr/>
          </p:nvSpPr>
          <p:spPr>
            <a:xfrm>
              <a:off x="11560716" y="0"/>
              <a:ext cx="0" cy="1005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422052"/>
              <a:ext cx="23134220" cy="22775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51"/>
                </a:lnSpc>
              </a:pPr>
              <a:r>
                <a:rPr lang="en-US" sz="13199" spc="-303">
                  <a:solidFill>
                    <a:srgbClr val="DBE9FF"/>
                  </a:solidFill>
                  <a:latin typeface="Trend Slab Four"/>
                  <a:ea typeface="Trend Slab Four"/>
                  <a:cs typeface="Trend Slab Four"/>
                  <a:sym typeface="Trend Slab Four"/>
                </a:rPr>
                <a:t>thank you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10645" y="5907351"/>
            <a:ext cx="4412430" cy="3834803"/>
          </a:xfrm>
          <a:custGeom>
            <a:avLst/>
            <a:gdLst/>
            <a:ahLst/>
            <a:cxnLst/>
            <a:rect l="l" t="t" r="r" b="b"/>
            <a:pathLst>
              <a:path w="4412430" h="3834803">
                <a:moveTo>
                  <a:pt x="0" y="0"/>
                </a:moveTo>
                <a:lnTo>
                  <a:pt x="4412430" y="0"/>
                </a:lnTo>
                <a:lnTo>
                  <a:pt x="4412430" y="3834803"/>
                </a:lnTo>
                <a:lnTo>
                  <a:pt x="0" y="38348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64925" y="0"/>
            <a:ext cx="16358151" cy="6173015"/>
            <a:chOff x="0" y="0"/>
            <a:chExt cx="21810868" cy="8230687"/>
          </a:xfrm>
        </p:grpSpPr>
        <p:sp>
          <p:nvSpPr>
            <p:cNvPr id="4" name="TextBox 4"/>
            <p:cNvSpPr txBox="1"/>
            <p:nvPr/>
          </p:nvSpPr>
          <p:spPr>
            <a:xfrm>
              <a:off x="0" y="1293948"/>
              <a:ext cx="21810868" cy="6936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99"/>
                </a:lnSpc>
              </a:pPr>
              <a:r>
                <a:rPr lang="en-US" sz="4399" b="1" spc="-131">
                  <a:solidFill>
                    <a:srgbClr val="DBE9FF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Problem Statement</a:t>
              </a:r>
            </a:p>
            <a:p>
              <a:pPr algn="l">
                <a:lnSpc>
                  <a:spcPts val="3999"/>
                </a:lnSpc>
              </a:pPr>
              <a:endParaRPr lang="en-US" sz="4399" b="1" spc="-131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endParaRPr>
            </a:p>
            <a:p>
              <a:pPr algn="l">
                <a:lnSpc>
                  <a:spcPts val="3999"/>
                </a:lnSpc>
              </a:pPr>
              <a:r>
                <a:rPr lang="en-US" sz="3999" b="1" spc="-119">
                  <a:solidFill>
                    <a:srgbClr val="DBE9FF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Purpose: </a:t>
              </a:r>
              <a:r>
                <a:rPr lang="en-US" sz="3999" spc="-119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Explain why this analysis matters</a:t>
              </a:r>
            </a:p>
            <a:p>
              <a:pPr algn="l">
                <a:lnSpc>
                  <a:spcPts val="3999"/>
                </a:lnSpc>
              </a:pPr>
              <a:endParaRPr lang="en-US" sz="3999" spc="-119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  <a:p>
              <a:pPr marL="863593" lvl="1" indent="-431796" algn="l">
                <a:lnSpc>
                  <a:spcPts val="3999"/>
                </a:lnSpc>
                <a:buFont typeface="Arial"/>
                <a:buChar char="•"/>
              </a:pPr>
              <a:r>
                <a:rPr lang="en-US" sz="3999" spc="-119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Literacy is a key driver of development and empowerment</a:t>
              </a:r>
            </a:p>
            <a:p>
              <a:pPr algn="l">
                <a:lnSpc>
                  <a:spcPts val="3999"/>
                </a:lnSpc>
              </a:pPr>
              <a:endParaRPr lang="en-US" sz="3999" spc="-119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  <a:p>
              <a:pPr marL="863593" lvl="1" indent="-431796" algn="l">
                <a:lnSpc>
                  <a:spcPts val="3999"/>
                </a:lnSpc>
                <a:buFont typeface="Arial"/>
                <a:buChar char="•"/>
              </a:pPr>
              <a:r>
                <a:rPr lang="en-US" sz="3999" spc="-119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Understanding trends helps policy-making and education planning</a:t>
              </a:r>
            </a:p>
            <a:p>
              <a:pPr algn="l">
                <a:lnSpc>
                  <a:spcPts val="3999"/>
                </a:lnSpc>
              </a:pPr>
              <a:endParaRPr lang="en-US" sz="3999" spc="-119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  <a:p>
              <a:pPr marL="863593" lvl="1" indent="-431796" algn="l">
                <a:lnSpc>
                  <a:spcPts val="3999"/>
                </a:lnSpc>
                <a:buFont typeface="Arial"/>
                <a:buChar char="•"/>
              </a:pPr>
              <a:r>
                <a:rPr lang="en-US" sz="3999" spc="-119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Focus on historical and recent literacy data for Indian states</a:t>
              </a:r>
            </a:p>
            <a:p>
              <a:pPr marL="0" lvl="0" indent="0" algn="l">
                <a:lnSpc>
                  <a:spcPts val="3999"/>
                </a:lnSpc>
              </a:pPr>
              <a:endParaRPr lang="en-US" sz="3999" spc="-119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14300"/>
              <a:ext cx="21810868" cy="6795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45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69687" y="-271791"/>
            <a:ext cx="9549114" cy="8229600"/>
          </a:xfrm>
          <a:custGeom>
            <a:avLst/>
            <a:gdLst/>
            <a:ahLst/>
            <a:cxnLst/>
            <a:rect l="l" t="t" r="r" b="b"/>
            <a:pathLst>
              <a:path w="9549114" h="8229600">
                <a:moveTo>
                  <a:pt x="0" y="0"/>
                </a:moveTo>
                <a:lnTo>
                  <a:pt x="9549113" y="0"/>
                </a:lnTo>
                <a:lnTo>
                  <a:pt x="9549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66750" y="666750"/>
            <a:ext cx="15540294" cy="9833583"/>
            <a:chOff x="0" y="0"/>
            <a:chExt cx="20720392" cy="13111444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20720392" cy="16266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000"/>
                </a:lnSpc>
                <a:spcBef>
                  <a:spcPct val="0"/>
                </a:spcBef>
              </a:pPr>
              <a:r>
                <a:rPr lang="en-US" sz="8000" b="1" u="none" strike="noStrike" spc="-240">
                  <a:solidFill>
                    <a:srgbClr val="DBE9FF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Project Objective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2649164"/>
              <a:ext cx="15399339" cy="462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40"/>
                </a:lnSpc>
              </a:pPr>
              <a:endParaRPr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235200"/>
              <a:ext cx="18059866" cy="9867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90879" lvl="1" indent="-345439" algn="l">
                <a:lnSpc>
                  <a:spcPts val="383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199" u="none" strike="noStrike" spc="-95">
                  <a:solidFill>
                    <a:srgbClr val="DBE9FF"/>
                  </a:solidFill>
                  <a:latin typeface="TT Fors"/>
                  <a:ea typeface="TT Fors"/>
                  <a:cs typeface="TT Fors"/>
                  <a:sym typeface="TT Fors"/>
                </a:rPr>
                <a:t>To scrape and extract structured literacy rate data from Wikipedia for 2011 Census, NSC 2017, PLFS 2024, and census decades 1951–2011.</a:t>
              </a:r>
            </a:p>
            <a:p>
              <a:pPr algn="l">
                <a:lnSpc>
                  <a:spcPts val="3839"/>
                </a:lnSpc>
                <a:spcBef>
                  <a:spcPct val="0"/>
                </a:spcBef>
              </a:pPr>
              <a:endParaRPr lang="en-US" sz="3199" u="none" strike="noStrike" spc="-95">
                <a:solidFill>
                  <a:srgbClr val="DBE9FF"/>
                </a:solidFill>
                <a:latin typeface="TT Fors"/>
                <a:ea typeface="TT Fors"/>
                <a:cs typeface="TT Fors"/>
                <a:sym typeface="TT Fors"/>
              </a:endParaRPr>
            </a:p>
            <a:p>
              <a:pPr marL="690879" lvl="1" indent="-345439" algn="l">
                <a:lnSpc>
                  <a:spcPts val="383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199" u="none" strike="noStrike" spc="-95">
                  <a:solidFill>
                    <a:srgbClr val="DBE9FF"/>
                  </a:solidFill>
                  <a:latin typeface="TT Fors"/>
                  <a:ea typeface="TT Fors"/>
                  <a:cs typeface="TT Fors"/>
                  <a:sym typeface="TT Fors"/>
                </a:rPr>
                <a:t>To clean and preprocess the data, resolving missing values, formatting inconsistencies, and duplicates.</a:t>
              </a:r>
            </a:p>
            <a:p>
              <a:pPr algn="l">
                <a:lnSpc>
                  <a:spcPts val="3839"/>
                </a:lnSpc>
                <a:spcBef>
                  <a:spcPct val="0"/>
                </a:spcBef>
              </a:pPr>
              <a:endParaRPr lang="en-US" sz="3199" u="none" strike="noStrike" spc="-95">
                <a:solidFill>
                  <a:srgbClr val="DBE9FF"/>
                </a:solidFill>
                <a:latin typeface="TT Fors"/>
                <a:ea typeface="TT Fors"/>
                <a:cs typeface="TT Fors"/>
                <a:sym typeface="TT Fors"/>
              </a:endParaRPr>
            </a:p>
            <a:p>
              <a:pPr marL="690879" lvl="1" indent="-345439" algn="l">
                <a:lnSpc>
                  <a:spcPts val="383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199" u="none" strike="noStrike" spc="-95">
                  <a:solidFill>
                    <a:srgbClr val="DBE9FF"/>
                  </a:solidFill>
                  <a:latin typeface="TT Fors"/>
                  <a:ea typeface="TT Fors"/>
                  <a:cs typeface="TT Fors"/>
                  <a:sym typeface="TT Fors"/>
                </a:rPr>
                <a:t>To calculate key literacy metrics, including average literacy rates, male vs female literacy, and state-wise literacy improvements.</a:t>
              </a:r>
            </a:p>
            <a:p>
              <a:pPr algn="l">
                <a:lnSpc>
                  <a:spcPts val="3839"/>
                </a:lnSpc>
                <a:spcBef>
                  <a:spcPct val="0"/>
                </a:spcBef>
              </a:pPr>
              <a:endParaRPr lang="en-US" sz="3199" u="none" strike="noStrike" spc="-95">
                <a:solidFill>
                  <a:srgbClr val="DBE9FF"/>
                </a:solidFill>
                <a:latin typeface="TT Fors"/>
                <a:ea typeface="TT Fors"/>
                <a:cs typeface="TT Fors"/>
                <a:sym typeface="TT Fors"/>
              </a:endParaRPr>
            </a:p>
            <a:p>
              <a:pPr marL="690879" lvl="1" indent="-345439" algn="l">
                <a:lnSpc>
                  <a:spcPts val="383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199" u="none" strike="noStrike" spc="-95">
                  <a:solidFill>
                    <a:srgbClr val="DBE9FF"/>
                  </a:solidFill>
                  <a:latin typeface="TT Fors"/>
                  <a:ea typeface="TT Fors"/>
                  <a:cs typeface="TT Fors"/>
                  <a:sym typeface="TT Fors"/>
                </a:rPr>
                <a:t>To generate visualizations—maps, line charts, bar charts, pie charts, and scatter plots—for better understanding of trends.</a:t>
              </a:r>
            </a:p>
            <a:p>
              <a:pPr algn="l">
                <a:lnSpc>
                  <a:spcPts val="3839"/>
                </a:lnSpc>
                <a:spcBef>
                  <a:spcPct val="0"/>
                </a:spcBef>
              </a:pPr>
              <a:endParaRPr lang="en-US" sz="3199" u="none" strike="noStrike" spc="-95">
                <a:solidFill>
                  <a:srgbClr val="DBE9FF"/>
                </a:solidFill>
                <a:latin typeface="TT Fors"/>
                <a:ea typeface="TT Fors"/>
                <a:cs typeface="TT Fors"/>
                <a:sym typeface="TT Fors"/>
              </a:endParaRPr>
            </a:p>
            <a:p>
              <a:pPr marL="690879" lvl="1" indent="-345439" algn="l">
                <a:lnSpc>
                  <a:spcPts val="383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199" u="none" strike="noStrike" spc="-95">
                  <a:solidFill>
                    <a:srgbClr val="DBE9FF"/>
                  </a:solidFill>
                  <a:latin typeface="TT Fors"/>
                  <a:ea typeface="TT Fors"/>
                  <a:cs typeface="TT Fors"/>
                  <a:sym typeface="TT Fors"/>
                </a:rPr>
                <a:t>To provide insights into literacy trends, gender gaps, and progress across Indian states/UTs for academic and policy analysis.</a:t>
              </a:r>
            </a:p>
            <a:p>
              <a:pPr marL="0" lvl="0" indent="0" algn="l">
                <a:lnSpc>
                  <a:spcPts val="4799"/>
                </a:lnSpc>
                <a:spcBef>
                  <a:spcPct val="0"/>
                </a:spcBef>
              </a:pPr>
              <a:endParaRPr lang="en-US" sz="3199" u="none" strike="noStrike" spc="-95">
                <a:solidFill>
                  <a:srgbClr val="DBE9FF"/>
                </a:solidFill>
                <a:latin typeface="TT Fors"/>
                <a:ea typeface="TT Fors"/>
                <a:cs typeface="TT Fors"/>
                <a:sym typeface="TT For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13861705" cy="8991246"/>
            <a:chOff x="0" y="0"/>
            <a:chExt cx="18482273" cy="11988328"/>
          </a:xfrm>
        </p:grpSpPr>
        <p:sp>
          <p:nvSpPr>
            <p:cNvPr id="3" name="TextBox 3"/>
            <p:cNvSpPr txBox="1"/>
            <p:nvPr/>
          </p:nvSpPr>
          <p:spPr>
            <a:xfrm>
              <a:off x="0" y="142875"/>
              <a:ext cx="18482273" cy="14119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59"/>
                </a:lnSpc>
                <a:spcBef>
                  <a:spcPct val="0"/>
                </a:spcBef>
              </a:pPr>
              <a:r>
                <a:rPr lang="en-US" sz="7659" spc="-229">
                  <a:solidFill>
                    <a:srgbClr val="DBE9FF"/>
                  </a:solidFill>
                  <a:latin typeface="Source Serif Pro"/>
                  <a:ea typeface="Source Serif Pro"/>
                  <a:cs typeface="Source Serif Pro"/>
                  <a:sym typeface="Source Serif Pro"/>
                </a:rPr>
                <a:t>Tool</a:t>
              </a:r>
              <a:r>
                <a:rPr lang="en-US" sz="7659" strike="noStrike" spc="-229">
                  <a:solidFill>
                    <a:srgbClr val="DBE9FF"/>
                  </a:solidFill>
                  <a:latin typeface="Source Serif Pro"/>
                  <a:ea typeface="Source Serif Pro"/>
                  <a:cs typeface="Source Serif Pro"/>
                  <a:sym typeface="Source Serif Pro"/>
                </a:rPr>
                <a:t>s &amp; Technologies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864017"/>
              <a:ext cx="18482273" cy="86724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76"/>
                </a:lnSpc>
                <a:spcBef>
                  <a:spcPct val="0"/>
                </a:spcBef>
              </a:pPr>
              <a:r>
                <a:rPr lang="en-US" sz="3063" b="1" u="sng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Pyth</a:t>
              </a:r>
              <a:r>
                <a:rPr lang="en-US" sz="3063" b="1" u="sng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on Libraries:</a:t>
              </a:r>
            </a:p>
            <a:p>
              <a:pPr marL="0" lvl="0" indent="0" algn="l">
                <a:lnSpc>
                  <a:spcPts val="3676"/>
                </a:lnSpc>
                <a:spcBef>
                  <a:spcPct val="0"/>
                </a:spcBef>
              </a:pPr>
              <a:endParaRPr lang="en-US" sz="3063" b="1" u="sng" strike="noStrike" spc="-91">
                <a:solidFill>
                  <a:srgbClr val="DBE9FF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endParaRPr>
            </a:p>
            <a:p>
              <a:pPr marL="661483" lvl="1" indent="-330741" algn="l">
                <a:lnSpc>
                  <a:spcPts val="367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63" b="1" u="none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requests – HTTP requests for web scraping</a:t>
              </a:r>
            </a:p>
            <a:p>
              <a:pPr marL="661483" lvl="1" indent="-330741" algn="l">
                <a:lnSpc>
                  <a:spcPts val="367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63" b="1" u="none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BeautifulSoup – HTML parsing</a:t>
              </a:r>
            </a:p>
            <a:p>
              <a:pPr marL="661483" lvl="1" indent="-330741" algn="l">
                <a:lnSpc>
                  <a:spcPts val="367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63" b="1" u="none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random – Random user-agent selection</a:t>
              </a:r>
            </a:p>
            <a:p>
              <a:pPr marL="661483" lvl="1" indent="-330741" algn="l">
                <a:lnSpc>
                  <a:spcPts val="367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63" b="1" u="none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pandas – Data manipulation and DataFrames</a:t>
              </a:r>
            </a:p>
            <a:p>
              <a:pPr marL="661483" lvl="1" indent="-330741" algn="l">
                <a:lnSpc>
                  <a:spcPts val="367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63" b="1" u="none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io.StringIO – Reading HTML strings as file-like objects</a:t>
              </a:r>
            </a:p>
            <a:p>
              <a:pPr marL="661483" lvl="1" indent="-330741" algn="l">
                <a:lnSpc>
                  <a:spcPts val="367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63" b="1" u="none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matplotlib.pyplot – Plotting graphs</a:t>
              </a:r>
            </a:p>
            <a:p>
              <a:pPr marL="661483" lvl="1" indent="-330741" algn="l">
                <a:lnSpc>
                  <a:spcPts val="367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63" b="1" u="none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seaborn – Statistical data visualization</a:t>
              </a:r>
            </a:p>
            <a:p>
              <a:pPr marL="661483" lvl="1" indent="-330741" algn="l">
                <a:lnSpc>
                  <a:spcPts val="367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63" b="1" u="none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folium – Interactive maps and geospatial visualization</a:t>
              </a:r>
            </a:p>
            <a:p>
              <a:pPr algn="l">
                <a:lnSpc>
                  <a:spcPts val="3676"/>
                </a:lnSpc>
                <a:spcBef>
                  <a:spcPct val="0"/>
                </a:spcBef>
              </a:pPr>
              <a:endParaRPr lang="en-US" sz="3063" b="1" u="none" strike="noStrike" spc="-91">
                <a:solidFill>
                  <a:srgbClr val="DBE9FF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endParaRPr>
            </a:p>
            <a:p>
              <a:pPr marL="0" lvl="0" indent="0" algn="l">
                <a:lnSpc>
                  <a:spcPts val="3676"/>
                </a:lnSpc>
                <a:spcBef>
                  <a:spcPct val="0"/>
                </a:spcBef>
              </a:pPr>
              <a:r>
                <a:rPr lang="en-US" sz="3063" b="1" u="sng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Platform:</a:t>
              </a:r>
            </a:p>
            <a:p>
              <a:pPr marL="661483" lvl="1" indent="-330741" algn="l">
                <a:lnSpc>
                  <a:spcPts val="367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63" b="1" u="none" strike="noStrike" spc="-91">
                  <a:solidFill>
                    <a:srgbClr val="DBE9FF"/>
                  </a:solidFill>
                  <a:latin typeface="Source Serif Pro Bold"/>
                  <a:ea typeface="Source Serif Pro Bold"/>
                  <a:cs typeface="Source Serif Pro Bold"/>
                  <a:sym typeface="Source Serif Pro Bold"/>
                </a:rPr>
                <a:t>Jupyter Notebook / VS Code</a:t>
              </a:r>
            </a:p>
            <a:p>
              <a:pPr marL="0" lvl="0" indent="0" algn="l">
                <a:lnSpc>
                  <a:spcPts val="3676"/>
                </a:lnSpc>
                <a:spcBef>
                  <a:spcPct val="0"/>
                </a:spcBef>
              </a:pPr>
              <a:endParaRPr lang="en-US" sz="3063" b="1" u="none" strike="noStrike" spc="-91">
                <a:solidFill>
                  <a:srgbClr val="DBE9FF"/>
                </a:solidFill>
                <a:latin typeface="Source Serif Pro Bold"/>
                <a:ea typeface="Source Serif Pro Bold"/>
                <a:cs typeface="Source Serif Pro Bold"/>
                <a:sym typeface="Source Serif Pro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1544097"/>
              <a:ext cx="15289112" cy="444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1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393681" y="6159406"/>
            <a:ext cx="10269547" cy="6746303"/>
          </a:xfrm>
          <a:custGeom>
            <a:avLst/>
            <a:gdLst/>
            <a:ahLst/>
            <a:cxnLst/>
            <a:rect l="l" t="t" r="r" b="b"/>
            <a:pathLst>
              <a:path w="10269547" h="6746303">
                <a:moveTo>
                  <a:pt x="0" y="0"/>
                </a:moveTo>
                <a:lnTo>
                  <a:pt x="10269548" y="0"/>
                </a:lnTo>
                <a:lnTo>
                  <a:pt x="10269548" y="6746303"/>
                </a:lnTo>
                <a:lnTo>
                  <a:pt x="0" y="67463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895845"/>
            <a:ext cx="11201400" cy="3781425"/>
            <a:chOff x="0" y="0"/>
            <a:chExt cx="14935200" cy="5041900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4935200" cy="39683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3899" spc="-116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Fields extracted:</a:t>
              </a:r>
            </a:p>
            <a:p>
              <a:pPr marL="690881" lvl="1" indent="-345440" algn="l">
                <a:lnSpc>
                  <a:spcPts val="3200"/>
                </a:lnSpc>
                <a:buFont typeface="Arial"/>
                <a:buChar char="•"/>
              </a:pPr>
              <a:r>
                <a:rPr lang="en-US" sz="3200" spc="-96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State/UT</a:t>
              </a:r>
            </a:p>
            <a:p>
              <a:pPr marL="690881" lvl="1" indent="-345440" algn="l">
                <a:lnSpc>
                  <a:spcPts val="3200"/>
                </a:lnSpc>
                <a:buFont typeface="Arial"/>
                <a:buChar char="•"/>
              </a:pPr>
              <a:r>
                <a:rPr lang="en-US" sz="3200" spc="-96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Literacy rate (2011 Census, NSC 2017, PLFS 2024)</a:t>
              </a:r>
            </a:p>
            <a:p>
              <a:pPr marL="690881" lvl="1" indent="-345440" algn="l">
                <a:lnSpc>
                  <a:spcPts val="3200"/>
                </a:lnSpc>
                <a:buFont typeface="Arial"/>
                <a:buChar char="•"/>
              </a:pPr>
              <a:r>
                <a:rPr lang="en-US" sz="3200" spc="-96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Male Literacy Rate</a:t>
              </a:r>
            </a:p>
            <a:p>
              <a:pPr marL="690881" lvl="1" indent="-345440" algn="l">
                <a:lnSpc>
                  <a:spcPts val="3200"/>
                </a:lnSpc>
                <a:buFont typeface="Arial"/>
                <a:buChar char="•"/>
              </a:pPr>
              <a:r>
                <a:rPr lang="en-US" sz="3200" spc="-96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Female Literacy Rate</a:t>
              </a:r>
            </a:p>
            <a:p>
              <a:pPr marL="690881" lvl="1" indent="-345440" algn="l">
                <a:lnSpc>
                  <a:spcPts val="3200"/>
                </a:lnSpc>
                <a:buFont typeface="Arial"/>
                <a:buChar char="•"/>
              </a:pPr>
              <a:r>
                <a:rPr lang="en-US" sz="3200" spc="-96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Historical Census Literacy (1951–2011)</a:t>
              </a:r>
            </a:p>
            <a:p>
              <a:pPr marL="0" lvl="0" indent="0" algn="l">
                <a:lnSpc>
                  <a:spcPts val="3200"/>
                </a:lnSpc>
                <a:spcBef>
                  <a:spcPct val="0"/>
                </a:spcBef>
              </a:pPr>
              <a:endParaRPr lang="en-US" sz="3200" spc="-96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4472728"/>
              <a:ext cx="14935200" cy="5691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1019175"/>
            <a:ext cx="4297219" cy="88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00"/>
              </a:lnSpc>
              <a:spcBef>
                <a:spcPct val="0"/>
              </a:spcBef>
            </a:pPr>
            <a:r>
              <a:rPr lang="en-US" sz="6700" spc="-201" dirty="0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Data Source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176018"/>
            <a:ext cx="17997909" cy="1068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900" spc="-117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Wikipedia Page:</a:t>
            </a:r>
          </a:p>
          <a:p>
            <a:pPr algn="l">
              <a:lnSpc>
                <a:spcPts val="3700"/>
              </a:lnSpc>
              <a:spcBef>
                <a:spcPct val="0"/>
              </a:spcBef>
            </a:pPr>
            <a:r>
              <a:rPr lang="en-US" sz="3700" spc="-111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https://en.wikipedia.org/wiki/List_of_Indian_states_and_union_territories_by_literacy_rate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564" y="564898"/>
            <a:ext cx="16395851" cy="3326764"/>
            <a:chOff x="0" y="0"/>
            <a:chExt cx="21861134" cy="4435686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21861134" cy="3179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600" b="1" spc="-107">
                  <a:solidFill>
                    <a:srgbClr val="DBE9FF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Inter</a:t>
              </a:r>
              <a:r>
                <a:rPr lang="en-US" sz="3600" b="1" u="none" strike="noStrike" spc="-107">
                  <a:solidFill>
                    <a:srgbClr val="DBE9FF"/>
                  </a:solidFill>
                  <a:latin typeface="Times New Roman MT Bold"/>
                  <a:ea typeface="Times New Roman MT Bold"/>
                  <a:cs typeface="Times New Roman MT Bold"/>
                  <a:sym typeface="Times New Roman MT Bold"/>
                </a:rPr>
                <a:t>active Choropleth Map (Folium) showing literacy rates for 2011, 2017, and 2024</a:t>
              </a:r>
            </a:p>
            <a:p>
              <a:pPr algn="l">
                <a:lnSpc>
                  <a:spcPts val="3600"/>
                </a:lnSpc>
                <a:spcBef>
                  <a:spcPct val="0"/>
                </a:spcBef>
              </a:pPr>
              <a:endParaRPr lang="en-US" sz="3600" b="1" u="none" strike="noStrike" spc="-107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endParaRPr>
            </a:p>
            <a:p>
              <a:pPr marL="777240" lvl="1" indent="-388620" algn="l">
                <a:lnSpc>
                  <a:spcPts val="360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600" u="none" strike="noStrike" spc="-107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States with the highest, lowest literacy rates are easily identifiable</a:t>
              </a:r>
            </a:p>
            <a:p>
              <a:pPr algn="l">
                <a:lnSpc>
                  <a:spcPts val="3600"/>
                </a:lnSpc>
                <a:spcBef>
                  <a:spcPct val="0"/>
                </a:spcBef>
              </a:pPr>
              <a:endParaRPr lang="en-US" sz="3600" u="none" strike="noStrike" spc="-107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endParaRPr lang="en-US" sz="3600" u="none" strike="noStrike" spc="-107">
                <a:solidFill>
                  <a:srgbClr val="DBE9FF"/>
                </a:solidFill>
                <a:latin typeface="Times New Roman MT"/>
                <a:ea typeface="Times New Roman MT"/>
                <a:cs typeface="Times New Roman MT"/>
                <a:sym typeface="Times New Roman MT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787986"/>
              <a:ext cx="19648996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27841" y="1975541"/>
            <a:ext cx="8762436" cy="4261755"/>
            <a:chOff x="0" y="0"/>
            <a:chExt cx="34978260" cy="17012255"/>
          </a:xfrm>
        </p:grpSpPr>
        <p:sp>
          <p:nvSpPr>
            <p:cNvPr id="6" name="Freeform 6"/>
            <p:cNvSpPr/>
            <p:nvPr/>
          </p:nvSpPr>
          <p:spPr>
            <a:xfrm>
              <a:off x="1464751" y="598686"/>
              <a:ext cx="32048757" cy="15814884"/>
            </a:xfrm>
            <a:custGeom>
              <a:avLst/>
              <a:gdLst/>
              <a:ahLst/>
              <a:cxnLst/>
              <a:rect l="l" t="t" r="r" b="b"/>
              <a:pathLst>
                <a:path w="32048757" h="15814884">
                  <a:moveTo>
                    <a:pt x="0" y="0"/>
                  </a:moveTo>
                  <a:lnTo>
                    <a:pt x="32048757" y="0"/>
                  </a:lnTo>
                  <a:lnTo>
                    <a:pt x="32048757" y="15814884"/>
                  </a:lnTo>
                  <a:lnTo>
                    <a:pt x="0" y="15814884"/>
                  </a:lnTo>
                  <a:close/>
                </a:path>
              </a:pathLst>
            </a:custGeom>
            <a:blipFill>
              <a:blip r:embed="rId2"/>
              <a:stretch>
                <a:fillRect t="-1489" b="-7687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4762782" y="5989286"/>
            <a:ext cx="8403636" cy="4087247"/>
            <a:chOff x="0" y="0"/>
            <a:chExt cx="34978260" cy="17012255"/>
          </a:xfrm>
        </p:grpSpPr>
        <p:sp>
          <p:nvSpPr>
            <p:cNvPr id="8" name="Freeform 8"/>
            <p:cNvSpPr/>
            <p:nvPr/>
          </p:nvSpPr>
          <p:spPr>
            <a:xfrm>
              <a:off x="1464751" y="598686"/>
              <a:ext cx="32048757" cy="15814884"/>
            </a:xfrm>
            <a:custGeom>
              <a:avLst/>
              <a:gdLst/>
              <a:ahLst/>
              <a:cxnLst/>
              <a:rect l="l" t="t" r="r" b="b"/>
              <a:pathLst>
                <a:path w="32048757" h="15814884">
                  <a:moveTo>
                    <a:pt x="0" y="0"/>
                  </a:moveTo>
                  <a:lnTo>
                    <a:pt x="32048757" y="0"/>
                  </a:lnTo>
                  <a:lnTo>
                    <a:pt x="32048757" y="15814884"/>
                  </a:lnTo>
                  <a:lnTo>
                    <a:pt x="0" y="15814884"/>
                  </a:lnTo>
                  <a:close/>
                </a:path>
              </a:pathLst>
            </a:custGeom>
            <a:blipFill>
              <a:blip r:embed="rId3"/>
              <a:stretch>
                <a:fillRect t="-3702" b="-3702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8964600" y="1975541"/>
            <a:ext cx="8762436" cy="4261755"/>
            <a:chOff x="0" y="0"/>
            <a:chExt cx="34978260" cy="17012255"/>
          </a:xfrm>
        </p:grpSpPr>
        <p:sp>
          <p:nvSpPr>
            <p:cNvPr id="10" name="Freeform 10"/>
            <p:cNvSpPr/>
            <p:nvPr/>
          </p:nvSpPr>
          <p:spPr>
            <a:xfrm>
              <a:off x="1464751" y="598686"/>
              <a:ext cx="32048757" cy="15814884"/>
            </a:xfrm>
            <a:custGeom>
              <a:avLst/>
              <a:gdLst/>
              <a:ahLst/>
              <a:cxnLst/>
              <a:rect l="l" t="t" r="r" b="b"/>
              <a:pathLst>
                <a:path w="32048757" h="15814884">
                  <a:moveTo>
                    <a:pt x="0" y="0"/>
                  </a:moveTo>
                  <a:lnTo>
                    <a:pt x="32048757" y="0"/>
                  </a:lnTo>
                  <a:lnTo>
                    <a:pt x="32048757" y="15814884"/>
                  </a:lnTo>
                  <a:lnTo>
                    <a:pt x="0" y="15814884"/>
                  </a:lnTo>
                  <a:close/>
                </a:path>
              </a:pathLst>
            </a:custGeom>
            <a:blipFill>
              <a:blip r:embed="rId4"/>
              <a:stretch>
                <a:fillRect t="-3702" b="-3702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34675" y="666750"/>
            <a:ext cx="6886575" cy="8953500"/>
            <a:chOff x="0" y="0"/>
            <a:chExt cx="815850" cy="10607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5850" cy="1060718"/>
            </a:xfrm>
            <a:custGeom>
              <a:avLst/>
              <a:gdLst/>
              <a:ahLst/>
              <a:cxnLst/>
              <a:rect l="l" t="t" r="r" b="b"/>
              <a:pathLst>
                <a:path w="815850" h="1060718">
                  <a:moveTo>
                    <a:pt x="0" y="0"/>
                  </a:moveTo>
                  <a:lnTo>
                    <a:pt x="815850" y="0"/>
                  </a:lnTo>
                  <a:lnTo>
                    <a:pt x="815850" y="1060718"/>
                  </a:lnTo>
                  <a:lnTo>
                    <a:pt x="0" y="1060718"/>
                  </a:lnTo>
                  <a:close/>
                </a:path>
              </a:pathLst>
            </a:custGeom>
            <a:blipFill>
              <a:blip r:embed="rId2"/>
              <a:stretch>
                <a:fillRect t="-271" b="-27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416835" y="2868010"/>
            <a:ext cx="10461591" cy="9300518"/>
            <a:chOff x="0" y="0"/>
            <a:chExt cx="11797458" cy="10488124"/>
          </a:xfrm>
        </p:grpSpPr>
        <p:sp>
          <p:nvSpPr>
            <p:cNvPr id="5" name="Freeform 5"/>
            <p:cNvSpPr/>
            <p:nvPr/>
          </p:nvSpPr>
          <p:spPr>
            <a:xfrm>
              <a:off x="680392" y="834488"/>
              <a:ext cx="10436673" cy="6207073"/>
            </a:xfrm>
            <a:custGeom>
              <a:avLst/>
              <a:gdLst/>
              <a:ahLst/>
              <a:cxnLst/>
              <a:rect l="l" t="t" r="r" b="b"/>
              <a:pathLst>
                <a:path w="10436673" h="6207073">
                  <a:moveTo>
                    <a:pt x="0" y="0"/>
                  </a:moveTo>
                  <a:lnTo>
                    <a:pt x="10436674" y="0"/>
                  </a:lnTo>
                  <a:lnTo>
                    <a:pt x="10436674" y="6207073"/>
                  </a:lnTo>
                  <a:lnTo>
                    <a:pt x="0" y="6207073"/>
                  </a:lnTo>
                  <a:close/>
                </a:path>
              </a:pathLst>
            </a:custGeom>
            <a:blipFill>
              <a:blip r:embed="rId3"/>
              <a:stretch>
                <a:fillRect l="-838" r="-587" b="-4455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416835" y="541793"/>
            <a:ext cx="15036851" cy="3918585"/>
            <a:chOff x="0" y="0"/>
            <a:chExt cx="20049135" cy="5224780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20049135" cy="16266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000"/>
                </a:lnSpc>
                <a:spcBef>
                  <a:spcPct val="0"/>
                </a:spcBef>
              </a:pPr>
              <a:r>
                <a:rPr lang="en-US" sz="8000" spc="-240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Indian</a:t>
              </a:r>
              <a:r>
                <a:rPr lang="en-US" sz="8000" u="none" strike="noStrike" spc="-240">
                  <a:solidFill>
                    <a:srgbClr val="DBE9FF"/>
                  </a:solidFill>
                  <a:latin typeface="Times New Roman MT"/>
                  <a:ea typeface="Times New Roman MT"/>
                  <a:cs typeface="Times New Roman MT"/>
                  <a:sym typeface="Times New Roman MT"/>
                </a:rPr>
                <a:t> Historical Literacy Trends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168525"/>
              <a:ext cx="20049135" cy="20097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90879" lvl="1" indent="-345439" algn="l">
                <a:lnSpc>
                  <a:spcPts val="3839"/>
                </a:lnSpc>
                <a:buFont typeface="Arial"/>
                <a:buChar char="•"/>
              </a:pPr>
              <a:r>
                <a:rPr lang="en-US" sz="3199" u="none" strike="noStrike" spc="-95">
                  <a:solidFill>
                    <a:srgbClr val="DBE9FF"/>
                  </a:solidFill>
                  <a:latin typeface="ITC Avant Garde Gothic"/>
                  <a:ea typeface="ITC Avant Garde Gothic"/>
                  <a:cs typeface="ITC Avant Garde Gothic"/>
                  <a:sym typeface="ITC Avant Garde Gothic"/>
                </a:rPr>
                <a:t>Visual: Line Chart Show improvement over time - Census Literacy (1951–2011)</a:t>
              </a:r>
            </a:p>
            <a:p>
              <a:pPr algn="l">
                <a:lnSpc>
                  <a:spcPts val="3839"/>
                </a:lnSpc>
                <a:spcBef>
                  <a:spcPct val="0"/>
                </a:spcBef>
              </a:pPr>
              <a:endParaRPr lang="en-US" sz="3199" u="none" strike="noStrike" spc="-95">
                <a:solidFill>
                  <a:srgbClr val="DBE9FF"/>
                </a:solidFill>
                <a:latin typeface="ITC Avant Garde Gothic"/>
                <a:ea typeface="ITC Avant Garde Gothic"/>
                <a:cs typeface="ITC Avant Garde Gothic"/>
                <a:sym typeface="ITC Avant Garde Gothic"/>
              </a:endParaRPr>
            </a:p>
            <a:p>
              <a:pPr marL="0" lvl="0" indent="0" algn="l">
                <a:lnSpc>
                  <a:spcPts val="3839"/>
                </a:lnSpc>
                <a:spcBef>
                  <a:spcPct val="0"/>
                </a:spcBef>
              </a:pPr>
              <a:endParaRPr lang="en-US" sz="3199" u="none" strike="noStrike" spc="-95">
                <a:solidFill>
                  <a:srgbClr val="DBE9FF"/>
                </a:solidFill>
                <a:latin typeface="ITC Avant Garde Gothic"/>
                <a:ea typeface="ITC Avant Garde Gothic"/>
                <a:cs typeface="ITC Avant Garde Gothic"/>
                <a:sym typeface="ITC Avant Garde Gothic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762500"/>
              <a:ext cx="16585268" cy="462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469302" y="7416165"/>
            <a:ext cx="5789998" cy="1842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DBE9FF"/>
                </a:solidFill>
                <a:latin typeface="TT Fors"/>
                <a:ea typeface="TT Fors"/>
                <a:cs typeface="TT Fors"/>
                <a:sym typeface="TT Fors"/>
              </a:rPr>
              <a:t>The Indian state literacy rate continues to rise steadily, showcasing the ongoing efforts toward education accessibility and quality, despite challenges that still hinder progress in various regions.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10432" y="3835244"/>
            <a:ext cx="8290750" cy="4943360"/>
          </a:xfrm>
          <a:custGeom>
            <a:avLst/>
            <a:gdLst/>
            <a:ahLst/>
            <a:cxnLst/>
            <a:rect l="l" t="t" r="r" b="b"/>
            <a:pathLst>
              <a:path w="8290750" h="4943360">
                <a:moveTo>
                  <a:pt x="0" y="0"/>
                </a:moveTo>
                <a:lnTo>
                  <a:pt x="8290750" y="0"/>
                </a:lnTo>
                <a:lnTo>
                  <a:pt x="8290750" y="4943360"/>
                </a:lnTo>
                <a:lnTo>
                  <a:pt x="0" y="49433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913313" y="3798696"/>
            <a:ext cx="6685356" cy="4979908"/>
          </a:xfrm>
          <a:custGeom>
            <a:avLst/>
            <a:gdLst/>
            <a:ahLst/>
            <a:cxnLst/>
            <a:rect l="l" t="t" r="r" b="b"/>
            <a:pathLst>
              <a:path w="6685356" h="4979908">
                <a:moveTo>
                  <a:pt x="0" y="0"/>
                </a:moveTo>
                <a:lnTo>
                  <a:pt x="6685356" y="0"/>
                </a:lnTo>
                <a:lnTo>
                  <a:pt x="6685356" y="4979908"/>
                </a:lnTo>
                <a:lnTo>
                  <a:pt x="0" y="49799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6750" y="657225"/>
            <a:ext cx="17832078" cy="90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00"/>
              </a:lnSpc>
              <a:spcBef>
                <a:spcPct val="0"/>
              </a:spcBef>
            </a:pPr>
            <a:r>
              <a:rPr lang="en-US" sz="5900" b="1" spc="-177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SHOW MAL</a:t>
            </a:r>
            <a:r>
              <a:rPr lang="en-US" sz="5900" b="1" strike="noStrike" spc="-177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E VS FEMALE LITERACY AND GAPS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66750" y="2058263"/>
            <a:ext cx="8356759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  <a:spcBef>
                <a:spcPct val="0"/>
              </a:spcBef>
            </a:pPr>
            <a:r>
              <a:rPr lang="en-US" sz="3199" b="1" spc="-95">
                <a:solidFill>
                  <a:srgbClr val="DBE9FF"/>
                </a:solidFill>
                <a:latin typeface="ITC Avant Garde Gothic Bold"/>
                <a:ea typeface="ITC Avant Garde Gothic Bold"/>
                <a:cs typeface="ITC Avant Garde Gothic Bold"/>
                <a:sym typeface="ITC Avant Garde Gothic Bold"/>
              </a:rPr>
              <a:t>Visuals:</a:t>
            </a:r>
          </a:p>
          <a:p>
            <a:pPr marL="1381758" lvl="2" indent="-460586" algn="l">
              <a:lnSpc>
                <a:spcPts val="3839"/>
              </a:lnSpc>
              <a:spcBef>
                <a:spcPct val="0"/>
              </a:spcBef>
              <a:buFont typeface="Arial"/>
              <a:buChar char="⚬"/>
            </a:pPr>
            <a:r>
              <a:rPr lang="en-US" sz="3199" b="1" spc="-95">
                <a:solidFill>
                  <a:srgbClr val="DBE9FF"/>
                </a:solidFill>
                <a:latin typeface="ITC Avant Garde Gothic Bold"/>
                <a:ea typeface="ITC Avant Garde Gothic Bold"/>
                <a:cs typeface="ITC Avant Garde Gothic Bold"/>
                <a:sym typeface="ITC Avant Garde Gothic Bold"/>
              </a:rPr>
              <a:t>Average Male vs Female Literacy Rate by Survey </a:t>
            </a:r>
          </a:p>
          <a:p>
            <a:pPr algn="l">
              <a:lnSpc>
                <a:spcPts val="3839"/>
              </a:lnSpc>
              <a:spcBef>
                <a:spcPct val="0"/>
              </a:spcBef>
            </a:pPr>
            <a:endParaRPr lang="en-US" sz="3199" b="1" spc="-95">
              <a:solidFill>
                <a:srgbClr val="DBE9FF"/>
              </a:solidFill>
              <a:latin typeface="ITC Avant Garde Gothic Bold"/>
              <a:ea typeface="ITC Avant Garde Gothic Bold"/>
              <a:cs typeface="ITC Avant Garde Gothic Bold"/>
              <a:sym typeface="ITC Avant Garde Gothic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647733" y="2544038"/>
            <a:ext cx="9851095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81758" lvl="2" indent="-460586" algn="l">
              <a:lnSpc>
                <a:spcPts val="3839"/>
              </a:lnSpc>
              <a:spcBef>
                <a:spcPct val="0"/>
              </a:spcBef>
              <a:buFont typeface="Arial"/>
              <a:buChar char="⚬"/>
            </a:pPr>
            <a:r>
              <a:rPr lang="en-US" sz="3199" b="1" u="none" strike="noStrike" spc="-95">
                <a:solidFill>
                  <a:srgbClr val="DBE9FF"/>
                </a:solidFill>
                <a:latin typeface="ITC Avant Garde Gothic Bold"/>
                <a:ea typeface="ITC Avant Garde Gothic Bold"/>
                <a:cs typeface="ITC Avant Garde Gothic Bold"/>
                <a:sym typeface="ITC Avant Garde Gothic Bold"/>
              </a:rPr>
              <a:t>Literacy Gender Gap Trend (2011–2024)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7656" y="6262204"/>
            <a:ext cx="5889093" cy="3648111"/>
          </a:xfrm>
          <a:custGeom>
            <a:avLst/>
            <a:gdLst/>
            <a:ahLst/>
            <a:cxnLst/>
            <a:rect l="l" t="t" r="r" b="b"/>
            <a:pathLst>
              <a:path w="5889093" h="3648111">
                <a:moveTo>
                  <a:pt x="0" y="0"/>
                </a:moveTo>
                <a:lnTo>
                  <a:pt x="5889093" y="0"/>
                </a:lnTo>
                <a:lnTo>
                  <a:pt x="5889093" y="3648110"/>
                </a:lnTo>
                <a:lnTo>
                  <a:pt x="0" y="36481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294647" y="6262488"/>
            <a:ext cx="5888634" cy="3647827"/>
          </a:xfrm>
          <a:custGeom>
            <a:avLst/>
            <a:gdLst/>
            <a:ahLst/>
            <a:cxnLst/>
            <a:rect l="l" t="t" r="r" b="b"/>
            <a:pathLst>
              <a:path w="5888634" h="3647827">
                <a:moveTo>
                  <a:pt x="0" y="0"/>
                </a:moveTo>
                <a:lnTo>
                  <a:pt x="5888634" y="0"/>
                </a:lnTo>
                <a:lnTo>
                  <a:pt x="5888634" y="3647826"/>
                </a:lnTo>
                <a:lnTo>
                  <a:pt x="0" y="36478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240431" y="6262204"/>
            <a:ext cx="5881190" cy="3647827"/>
          </a:xfrm>
          <a:custGeom>
            <a:avLst/>
            <a:gdLst/>
            <a:ahLst/>
            <a:cxnLst/>
            <a:rect l="l" t="t" r="r" b="b"/>
            <a:pathLst>
              <a:path w="5881190" h="3647827">
                <a:moveTo>
                  <a:pt x="0" y="0"/>
                </a:moveTo>
                <a:lnTo>
                  <a:pt x="5881190" y="0"/>
                </a:lnTo>
                <a:lnTo>
                  <a:pt x="5881190" y="3647826"/>
                </a:lnTo>
                <a:lnTo>
                  <a:pt x="0" y="36478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236749" y="1789077"/>
            <a:ext cx="5706834" cy="3539682"/>
          </a:xfrm>
          <a:custGeom>
            <a:avLst/>
            <a:gdLst/>
            <a:ahLst/>
            <a:cxnLst/>
            <a:rect l="l" t="t" r="r" b="b"/>
            <a:pathLst>
              <a:path w="5706834" h="3539682">
                <a:moveTo>
                  <a:pt x="0" y="0"/>
                </a:moveTo>
                <a:lnTo>
                  <a:pt x="5706834" y="0"/>
                </a:lnTo>
                <a:lnTo>
                  <a:pt x="5706834" y="3539682"/>
                </a:lnTo>
                <a:lnTo>
                  <a:pt x="0" y="35396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47656" y="1789077"/>
            <a:ext cx="5699610" cy="3539682"/>
          </a:xfrm>
          <a:custGeom>
            <a:avLst/>
            <a:gdLst/>
            <a:ahLst/>
            <a:cxnLst/>
            <a:rect l="l" t="t" r="r" b="b"/>
            <a:pathLst>
              <a:path w="5699610" h="3539682">
                <a:moveTo>
                  <a:pt x="0" y="0"/>
                </a:moveTo>
                <a:lnTo>
                  <a:pt x="5699610" y="0"/>
                </a:lnTo>
                <a:lnTo>
                  <a:pt x="5699610" y="3539682"/>
                </a:lnTo>
                <a:lnTo>
                  <a:pt x="0" y="35396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183281" y="1789077"/>
            <a:ext cx="5706834" cy="3539682"/>
          </a:xfrm>
          <a:custGeom>
            <a:avLst/>
            <a:gdLst/>
            <a:ahLst/>
            <a:cxnLst/>
            <a:rect l="l" t="t" r="r" b="b"/>
            <a:pathLst>
              <a:path w="5706834" h="3539682">
                <a:moveTo>
                  <a:pt x="0" y="0"/>
                </a:moveTo>
                <a:lnTo>
                  <a:pt x="5706835" y="0"/>
                </a:lnTo>
                <a:lnTo>
                  <a:pt x="5706835" y="3539682"/>
                </a:lnTo>
                <a:lnTo>
                  <a:pt x="0" y="353968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17212" y="241050"/>
            <a:ext cx="14823805" cy="958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63"/>
              </a:lnSpc>
              <a:spcBef>
                <a:spcPct val="0"/>
              </a:spcBef>
            </a:pPr>
            <a:r>
              <a:rPr lang="en-US" sz="6263" b="1" spc="-187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</a:t>
            </a:r>
            <a:r>
              <a:rPr lang="en-US" sz="6263" b="1" u="none" strike="noStrike" spc="-187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tate Performance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17212" y="5619550"/>
            <a:ext cx="1585838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  <a:spcBef>
                <a:spcPct val="0"/>
              </a:spcBef>
            </a:pPr>
            <a:r>
              <a:rPr lang="en-US" sz="3199" b="1" spc="-95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Bottom 5 States/UTs Literacy Rate Comparison (Lollipop Chart)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7212" y="1133141"/>
            <a:ext cx="1585838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  <a:spcBef>
                <a:spcPct val="0"/>
              </a:spcBef>
            </a:pPr>
            <a:r>
              <a:rPr lang="en-US" sz="3199" b="1" spc="-95">
                <a:solidFill>
                  <a:srgbClr val="DBE9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Top 5 States/UTs Literacy Rate Comparison (Horizontal Bar Chart)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 of countries by literacy rate</dc:title>
  <cp:revision>11</cp:revision>
  <dcterms:created xsi:type="dcterms:W3CDTF">2006-08-16T00:00:00Z</dcterms:created>
  <dcterms:modified xsi:type="dcterms:W3CDTF">2025-11-21T09:59:12Z</dcterms:modified>
  <dc:identifier>DAG2zCAUsQo</dc:identifier>
</cp:coreProperties>
</file>

<file path=docProps/thumbnail.jpeg>
</file>